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ricolage Grotesque" panose="020B0604020202020204" charset="0"/>
      <p:regular r:id="rId10"/>
    </p:embeddedFont>
    <p:embeddedFont>
      <p:font typeface="Gotham Condensed" pitchFamily="50" charset="0"/>
      <p:regular r:id="rId11"/>
      <p:bold r:id="rId12"/>
    </p:embeddedFont>
    <p:embeddedFont>
      <p:font typeface="Gotham Condensed Bold" panose="020B0604020202020204" charset="0"/>
      <p:regular r:id="rId13"/>
    </p:embeddedFont>
    <p:embeddedFont>
      <p:font typeface="GothamBook" pitchFamily="50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43797" y="7778103"/>
            <a:ext cx="6212510" cy="1636990"/>
          </a:xfrm>
          <a:custGeom>
            <a:avLst/>
            <a:gdLst/>
            <a:ahLst/>
            <a:cxnLst/>
            <a:rect l="l" t="t" r="r" b="b"/>
            <a:pathLst>
              <a:path w="6212510" h="1636990">
                <a:moveTo>
                  <a:pt x="0" y="0"/>
                </a:moveTo>
                <a:lnTo>
                  <a:pt x="6212510" y="0"/>
                </a:lnTo>
                <a:lnTo>
                  <a:pt x="6212510" y="1636989"/>
                </a:lnTo>
                <a:lnTo>
                  <a:pt x="0" y="163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99505" y="3536534"/>
            <a:ext cx="13088990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5000" b="1" dirty="0">
                <a:solidFill>
                  <a:srgbClr val="19A7CC"/>
                </a:solidFill>
                <a:latin typeface="Gotham Condensed Bold"/>
                <a:ea typeface="Gotham Condensed Bold"/>
                <a:cs typeface="Gotham Condensed Bold"/>
                <a:sym typeface="Gotham Condensed Bold"/>
              </a:rPr>
              <a:t>January-October 2025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30765" y="5251034"/>
            <a:ext cx="9026471" cy="72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4"/>
              </a:lnSpc>
              <a:spcBef>
                <a:spcPct val="0"/>
              </a:spcBef>
            </a:pPr>
            <a:r>
              <a:rPr lang="en-US" sz="4800" spc="744" dirty="0">
                <a:solidFill>
                  <a:srgbClr val="FFFFFF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MINISTRY HIGHLIGHTS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82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2060" b="-12060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46692" y="3462341"/>
            <a:ext cx="5194616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1,610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27153" y="6136358"/>
            <a:ext cx="13033695" cy="87306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LIFE-CHANGING ULTRASOUNDS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864006"/>
            <a:ext cx="16230600" cy="590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"/>
              </a:lnSpc>
            </a:pPr>
            <a:endParaRPr>
              <a:latin typeface="GothamBook" pitchFamily="50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281745"/>
            <a:ext cx="162306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OUR CENTERS PERFORMED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689508"/>
            <a:ext cx="162306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"/>
                <a:cs typeface="Bricolage Grotesque"/>
                <a:sym typeface="Bricolage Grotesque"/>
              </a:rPr>
              <a:t>A 36% INCREASE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24929" r="-25163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7796" y="3675631"/>
            <a:ext cx="539240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4,294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16364" y="6274741"/>
            <a:ext cx="3255273" cy="87306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"/>
                <a:cs typeface="Bricolage Grotesque"/>
                <a:sym typeface="Bricolage Grotesque"/>
              </a:rPr>
              <a:t>TIMES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2863" y="2381327"/>
            <a:ext cx="13542274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WE PRAYED WITH CLIENTS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74127" y="7578304"/>
            <a:ext cx="1153974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WITH THEIR PERMISSION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333" b="-9333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33900" y="3529995"/>
            <a:ext cx="92202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12,800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24101" y="5851186"/>
            <a:ext cx="7439798" cy="87306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PEOPLE SERVED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5901" y="7100971"/>
            <a:ext cx="15316199" cy="182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spc="6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ACROSS ALL OF OUR CENTERS </a:t>
            </a:r>
          </a:p>
          <a:p>
            <a:pPr algn="ctr">
              <a:lnSpc>
                <a:spcPts val="7080"/>
              </a:lnSpc>
            </a:pPr>
            <a:r>
              <a:rPr lang="en-US" sz="6000" spc="6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AND PROGRAMS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02578" y="2109814"/>
            <a:ext cx="10482845" cy="5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6000" spc="929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NEARLY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17359" y="3744427"/>
            <a:ext cx="4653282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326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08433" y="5719634"/>
            <a:ext cx="2871134" cy="87306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TIMES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9241" y="6895180"/>
            <a:ext cx="16109519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CHANCES FOR THEM TO EXPERIENCE</a:t>
            </a:r>
          </a:p>
          <a:p>
            <a:pPr algn="ctr">
              <a:lnSpc>
                <a:spcPts val="708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ETERNAL LIFE IN CHRIST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9241" y="2328986"/>
            <a:ext cx="16109519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WE SHARED THE GOSPEL OVER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8666" b="-8666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31234" y="3720782"/>
            <a:ext cx="7025530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2,631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461885"/>
            <a:ext cx="1828800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TO THOSE GRIEVING PAST ABORTIONS</a:t>
            </a:r>
          </a:p>
          <a:p>
            <a:pPr algn="ctr">
              <a:lnSpc>
                <a:spcPts val="708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OR PREGNANCY &amp; INFANT LOSS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329145"/>
            <a:ext cx="18288000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HEALING TIDE OFFERED </a:t>
            </a:r>
          </a:p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HOPE &amp; HEALING OVER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DADBABD-104D-DD56-E27E-34863255D7B2}"/>
              </a:ext>
            </a:extLst>
          </p:cNvPr>
          <p:cNvSpPr txBox="1"/>
          <p:nvPr/>
        </p:nvSpPr>
        <p:spPr>
          <a:xfrm>
            <a:off x="7708432" y="6075648"/>
            <a:ext cx="2871134" cy="87306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TIMES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488B">
                <a:alpha val="100000"/>
              </a:srgbClr>
            </a:gs>
            <a:gs pos="100000">
              <a:srgbClr val="19A7C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-25046" r="-25046"/>
            </a:stretch>
          </a:blipFill>
        </p:spPr>
        <p:txBody>
          <a:bodyPr/>
          <a:lstStyle/>
          <a:p>
            <a:endParaRPr lang="en-US">
              <a:latin typeface="GothamBook" pitchFamily="50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47796" y="3691868"/>
            <a:ext cx="5392409" cy="2366032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20000" b="1" dirty="0">
                <a:solidFill>
                  <a:srgbClr val="FFFFFF"/>
                </a:solidFill>
                <a:latin typeface="Gotham Condensed" pitchFamily="50" charset="0"/>
                <a:ea typeface="Gotham Condensed Bold"/>
                <a:cs typeface="Gotham Condensed Bold"/>
                <a:sym typeface="Gotham Condensed Bold"/>
              </a:rPr>
              <a:t>25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76600" y="6149751"/>
            <a:ext cx="11734800" cy="184768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PROFESSIONS OF FAITH </a:t>
            </a:r>
          </a:p>
          <a:p>
            <a:pPr algn="ctr">
              <a:lnSpc>
                <a:spcPts val="7620"/>
              </a:lnSpc>
            </a:pPr>
            <a:r>
              <a:rPr lang="en-US" sz="60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OR REDEDICATIONS SO FAR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74126" y="2381327"/>
            <a:ext cx="11539747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6000" spc="929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WE PARTICIPATED 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2466" y="1514475"/>
            <a:ext cx="12143067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3247" spc="3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GOD IS NOT DONE IN THE PUGET SOUND, AND WE KNOW THIS WORK IS MORE IMPORTANT THAN EVER BEFORE.</a:t>
            </a:r>
          </a:p>
          <a:p>
            <a:pPr algn="ctr">
              <a:lnSpc>
                <a:spcPts val="3831"/>
              </a:lnSpc>
            </a:pPr>
            <a:endParaRPr lang="en-US" sz="3247" spc="300" dirty="0">
              <a:solidFill>
                <a:srgbClr val="FFFFFF"/>
              </a:solidFill>
              <a:latin typeface="GothamBook" pitchFamily="50" charset="0"/>
              <a:ea typeface="Bricolage Grotesque Light"/>
              <a:cs typeface="Bricolage Grotesque Light"/>
              <a:sym typeface="Bricolage Grotesque Light"/>
            </a:endParaRPr>
          </a:p>
          <a:p>
            <a:pPr algn="ctr">
              <a:lnSpc>
                <a:spcPts val="3831"/>
              </a:lnSpc>
            </a:pPr>
            <a:r>
              <a:rPr lang="en-US" sz="3247" spc="3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IN THE NEW YEAR, CARE NET OF PUGET SOUND WILL CONTINUE TO PROVIDE COMPASSIONATE, CONFIDENTIAL CARE TO WOMEN AND FAMILIES THROUGH THE HOPE OF JESUS.</a:t>
            </a:r>
          </a:p>
          <a:p>
            <a:pPr algn="ctr">
              <a:lnSpc>
                <a:spcPts val="3831"/>
              </a:lnSpc>
            </a:pPr>
            <a:endParaRPr lang="en-US" sz="3247" spc="300" dirty="0">
              <a:solidFill>
                <a:srgbClr val="FFFFFF"/>
              </a:solidFill>
              <a:latin typeface="GothamBook" pitchFamily="50" charset="0"/>
              <a:ea typeface="Bricolage Grotesque Light"/>
              <a:cs typeface="Bricolage Grotesque Light"/>
              <a:sym typeface="Bricolage Grotesque Light"/>
            </a:endParaRPr>
          </a:p>
          <a:p>
            <a:pPr marL="0" lvl="0" indent="0" algn="ctr">
              <a:lnSpc>
                <a:spcPts val="3831"/>
              </a:lnSpc>
              <a:spcBef>
                <a:spcPct val="0"/>
              </a:spcBef>
            </a:pPr>
            <a:r>
              <a:rPr lang="en-US" sz="3247" spc="300" dirty="0">
                <a:solidFill>
                  <a:srgbClr val="FFFFFF"/>
                </a:solidFill>
                <a:latin typeface="GothamBook" pitchFamily="50" charset="0"/>
                <a:ea typeface="Bricolage Grotesque Light"/>
                <a:cs typeface="Bricolage Grotesque Light"/>
                <a:sym typeface="Bricolage Grotesque Light"/>
              </a:rPr>
              <a:t>WE HOPE YOU'LL JOIN US.</a:t>
            </a:r>
          </a:p>
        </p:txBody>
      </p:sp>
      <p:sp>
        <p:nvSpPr>
          <p:cNvPr id="3" name="Freeform 3"/>
          <p:cNvSpPr/>
          <p:nvPr/>
        </p:nvSpPr>
        <p:spPr>
          <a:xfrm>
            <a:off x="6371871" y="7286966"/>
            <a:ext cx="5544259" cy="1460906"/>
          </a:xfrm>
          <a:custGeom>
            <a:avLst/>
            <a:gdLst/>
            <a:ahLst/>
            <a:cxnLst/>
            <a:rect l="l" t="t" r="r" b="b"/>
            <a:pathLst>
              <a:path w="5544259" h="1460906">
                <a:moveTo>
                  <a:pt x="0" y="0"/>
                </a:moveTo>
                <a:lnTo>
                  <a:pt x="5544258" y="0"/>
                </a:lnTo>
                <a:lnTo>
                  <a:pt x="5544258" y="1460906"/>
                </a:lnTo>
                <a:lnTo>
                  <a:pt x="0" y="1460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 Net of Puget Sound">
      <a:dk1>
        <a:srgbClr val="262626"/>
      </a:dk1>
      <a:lt1>
        <a:srgbClr val="FFFFFF"/>
      </a:lt1>
      <a:dk2>
        <a:srgbClr val="00364E"/>
      </a:dk2>
      <a:lt2>
        <a:srgbClr val="D8D8D8"/>
      </a:lt2>
      <a:accent1>
        <a:srgbClr val="19A7CC"/>
      </a:accent1>
      <a:accent2>
        <a:srgbClr val="7A4888"/>
      </a:accent2>
      <a:accent3>
        <a:srgbClr val="D0C52A"/>
      </a:accent3>
      <a:accent4>
        <a:srgbClr val="72AC42"/>
      </a:accent4>
      <a:accent5>
        <a:srgbClr val="099E98"/>
      </a:accent5>
      <a:accent6>
        <a:srgbClr val="70AD47"/>
      </a:accent6>
      <a:hlink>
        <a:srgbClr val="00B0F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1A9BC0F465B4B90A0CAAD0A9283F8" ma:contentTypeVersion="19" ma:contentTypeDescription="Create a new document." ma:contentTypeScope="" ma:versionID="ad24ca8701135f7f12cb695975403328">
  <xsd:schema xmlns:xsd="http://www.w3.org/2001/XMLSchema" xmlns:xs="http://www.w3.org/2001/XMLSchema" xmlns:p="http://schemas.microsoft.com/office/2006/metadata/properties" xmlns:ns2="6acca2a0-f02d-460e-ac27-df1d764cfdb3" xmlns:ns3="d4a24cba-4deb-42ca-8095-3e837b4e117d" targetNamespace="http://schemas.microsoft.com/office/2006/metadata/properties" ma:root="true" ma:fieldsID="2f1209026accdf74fd38f1a410bed3b7" ns2:_="" ns3:_="">
    <xsd:import namespace="6acca2a0-f02d-460e-ac27-df1d764cfdb3"/>
    <xsd:import namespace="d4a24cba-4deb-42ca-8095-3e837b4e1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ca2a0-f02d-460e-ac27-df1d764cf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3c4848-5af4-44ad-9b8a-77c0ca7bd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24cba-4deb-42ca-8095-3e837b4e11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b850f9-21bb-4be6-a2b1-b278a75497de}" ma:internalName="TaxCatchAll" ma:showField="CatchAllData" ma:web="d4a24cba-4deb-42ca-8095-3e837b4e1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cca2a0-f02d-460e-ac27-df1d764cfdb3">
      <Terms xmlns="http://schemas.microsoft.com/office/infopath/2007/PartnerControls"/>
    </lcf76f155ced4ddcb4097134ff3c332f>
    <TaxCatchAll xmlns="d4a24cba-4deb-42ca-8095-3e837b4e117d" xsi:nil="true"/>
  </documentManagement>
</p:properties>
</file>

<file path=customXml/itemProps1.xml><?xml version="1.0" encoding="utf-8"?>
<ds:datastoreItem xmlns:ds="http://schemas.openxmlformats.org/officeDocument/2006/customXml" ds:itemID="{2F0E71A4-F9F4-43F6-9B1D-A7B9DC4CDC61}"/>
</file>

<file path=customXml/itemProps2.xml><?xml version="1.0" encoding="utf-8"?>
<ds:datastoreItem xmlns:ds="http://schemas.openxmlformats.org/officeDocument/2006/customXml" ds:itemID="{6597ABD6-C30A-4F50-B8BC-65447F79949E}"/>
</file>

<file path=customXml/itemProps3.xml><?xml version="1.0" encoding="utf-8"?>
<ds:datastoreItem xmlns:ds="http://schemas.openxmlformats.org/officeDocument/2006/customXml" ds:itemID="{E17122E1-1855-4EEF-822E-A922D1FD885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135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Bricolage Grotesque</vt:lpstr>
      <vt:lpstr>GothamBook</vt:lpstr>
      <vt:lpstr>Gotham Condensed</vt:lpstr>
      <vt:lpstr>Calibri</vt:lpstr>
      <vt:lpstr>Gotham Condensed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10-Month Highlights</dc:title>
  <dc:creator>Tamara Hanks</dc:creator>
  <cp:lastModifiedBy>Tamara Hanks</cp:lastModifiedBy>
  <cp:revision>4</cp:revision>
  <dcterms:created xsi:type="dcterms:W3CDTF">2006-08-16T00:00:00Z</dcterms:created>
  <dcterms:modified xsi:type="dcterms:W3CDTF">2025-11-25T21:02:06Z</dcterms:modified>
  <dc:identifier>DAGgD1PLh5c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0x010100B3B1A9BC0F465B4B90A0CAAD0A9283F8</vt:lpwstr>
  </property>
</Properties>
</file>